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tente" initials="U"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770871-DDD4-4537-8E48-47A666230CAC}" type="datetimeFigureOut">
              <a:rPr lang="it-IT" smtClean="0"/>
              <a:t>13/10/2024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CFAF3A-50F2-4130-8419-6559811625A1}" type="slidenum">
              <a:rPr lang="it-IT" smtClean="0"/>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A1CFAF3A-50F2-4130-8419-6559811625A1}" type="slidenum">
              <a:rPr lang="it-IT" smtClean="0"/>
              <a:t>3</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hasCustomPrompt="1"/>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it-IT"/>
              <a:t>Fare clic per modificare lo stile del titolo dello schema</a:t>
            </a:r>
            <a:endParaRPr lang="en-US" dirty="0"/>
          </a:p>
        </p:txBody>
      </p:sp>
      <p:sp>
        <p:nvSpPr>
          <p:cNvPr id="3" name="Subtitle 2"/>
          <p:cNvSpPr>
            <a:spLocks noGrp="1"/>
          </p:cNvSpPr>
          <p:nvPr>
            <p:ph type="subTitle" idx="1" hasCustomPrompt="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t>10/13/2024</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hasCustomPrompt="1"/>
          </p:nvPr>
        </p:nvSpPr>
        <p:spPr>
          <a:xfrm>
            <a:off x="888632" y="2349925"/>
            <a:ext cx="3501196" cy="2456441"/>
          </a:xfrm>
        </p:spPr>
        <p:txBody>
          <a:bodyPr/>
          <a:lstStyle>
            <a:lvl1pPr>
              <a:defRPr>
                <a:solidFill>
                  <a:srgbClr val="FFFEFF"/>
                </a:solidFil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hasCustomPrompt="1"/>
          </p:nvPr>
        </p:nvSpPr>
        <p:spPr>
          <a:xfrm>
            <a:off x="5109983" y="794719"/>
            <a:ext cx="6275035" cy="525709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hasCustomPrompt="1"/>
          </p:nvPr>
        </p:nvSpPr>
        <p:spPr>
          <a:xfrm>
            <a:off x="7807437" y="2349925"/>
            <a:ext cx="3501195" cy="2456442"/>
          </a:xfrm>
        </p:spPr>
        <p:txBody>
          <a:bodyPr vert="eaVert"/>
          <a:lstStyle>
            <a:lvl1pPr algn="l">
              <a:lnSpc>
                <a:spcPct val="80000"/>
              </a:lnSpc>
              <a:defRPr>
                <a:solidFill>
                  <a:srgbClr val="FFFEFF"/>
                </a:solidFil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hasCustomPrompt="1"/>
          </p:nvPr>
        </p:nvSpPr>
        <p:spPr>
          <a:xfrm>
            <a:off x="802747" y="798444"/>
            <a:ext cx="6268622" cy="5257303"/>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10/13/2024</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hasCustomPrompt="1"/>
          </p:nvPr>
        </p:nvSpPr>
        <p:spPr>
          <a:xfrm>
            <a:off x="888631" y="2349925"/>
            <a:ext cx="3498979" cy="2456442"/>
          </a:xfrm>
        </p:spPr>
        <p:txBody>
          <a:bodyPr/>
          <a:lstStyle>
            <a:lvl1pPr>
              <a:defRPr>
                <a:solidFill>
                  <a:srgbClr val="FFFEFF"/>
                </a:solidFill>
              </a:defRPr>
            </a:lvl1pPr>
          </a:lstStyle>
          <a:p>
            <a:r>
              <a:rPr lang="it-IT"/>
              <a:t>Fare clic per modificare lo stile del titolo dello schema</a:t>
            </a:r>
            <a:endParaRPr lang="en-US" dirty="0"/>
          </a:p>
        </p:txBody>
      </p:sp>
      <p:sp>
        <p:nvSpPr>
          <p:cNvPr id="3" name="Content Placeholder 2"/>
          <p:cNvSpPr>
            <a:spLocks noGrp="1"/>
          </p:cNvSpPr>
          <p:nvPr>
            <p:ph idx="1" hasCustomPrompt="1"/>
          </p:nvPr>
        </p:nvSpPr>
        <p:spPr>
          <a:xfrm>
            <a:off x="5118447" y="803186"/>
            <a:ext cx="6281873" cy="5248622"/>
          </a:xfrm>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hasCustomPrompt="1"/>
          </p:nvPr>
        </p:nvSpPr>
        <p:spPr>
          <a:xfrm>
            <a:off x="3344216" y="2074730"/>
            <a:ext cx="5490224" cy="1689390"/>
          </a:xfrm>
        </p:spPr>
        <p:txBody>
          <a:bodyPr bIns="0" anchor="b">
            <a:normAutofit/>
          </a:bodyPr>
          <a:lstStyle>
            <a:lvl1pPr algn="ctr">
              <a:defRPr sz="4400">
                <a:solidFill>
                  <a:srgbClr val="FFFEFF"/>
                </a:solidFill>
              </a:defRPr>
            </a:lvl1pPr>
          </a:lstStyle>
          <a:p>
            <a:r>
              <a:rPr lang="it-IT"/>
              <a:t>Fare clic per modificare lo stile del titolo dello schema</a:t>
            </a:r>
            <a:endParaRPr lang="en-US" dirty="0"/>
          </a:p>
        </p:txBody>
      </p:sp>
      <p:sp>
        <p:nvSpPr>
          <p:cNvPr id="3" name="Text Placeholder 2"/>
          <p:cNvSpPr>
            <a:spLocks noGrp="1"/>
          </p:cNvSpPr>
          <p:nvPr>
            <p:ph type="body" idx="1" hasCustomPrompt="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10/13/2024</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hasCustomPrompt="1"/>
          </p:nvPr>
        </p:nvSpPr>
        <p:spPr>
          <a:xfrm>
            <a:off x="889000" y="2339669"/>
            <a:ext cx="3500828" cy="2470065"/>
          </a:xfrm>
        </p:spPr>
        <p:txBody>
          <a:bodyPr lIns="91440" tIns="91440" rIns="91440" bIns="91440"/>
          <a:lstStyle>
            <a:lvl1pPr>
              <a:defRPr>
                <a:solidFill>
                  <a:srgbClr val="FFFEFF"/>
                </a:solidFill>
              </a:defRPr>
            </a:lvl1pPr>
          </a:lstStyle>
          <a:p>
            <a:r>
              <a:rPr lang="it-IT"/>
              <a:t>Fare clic per modificare lo stile del titolo dello schema</a:t>
            </a:r>
            <a:endParaRPr lang="en-US" dirty="0"/>
          </a:p>
        </p:txBody>
      </p:sp>
      <p:sp>
        <p:nvSpPr>
          <p:cNvPr id="3" name="Content Placeholder 2"/>
          <p:cNvSpPr>
            <a:spLocks noGrp="1"/>
          </p:cNvSpPr>
          <p:nvPr>
            <p:ph sz="half" idx="1" hasCustomPrompt="1"/>
          </p:nvPr>
        </p:nvSpPr>
        <p:spPr>
          <a:xfrm>
            <a:off x="5120878" y="803187"/>
            <a:ext cx="6269591" cy="2382651"/>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hasCustomPrompt="1"/>
          </p:nvPr>
        </p:nvSpPr>
        <p:spPr>
          <a:xfrm>
            <a:off x="5118447" y="3672162"/>
            <a:ext cx="6272022" cy="2383586"/>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10/13/2024</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hasCustomPrompt="1"/>
          </p:nvPr>
        </p:nvSpPr>
        <p:spPr>
          <a:xfrm>
            <a:off x="889001" y="2363915"/>
            <a:ext cx="3500828" cy="2460497"/>
          </a:xfrm>
        </p:spPr>
        <p:txBody>
          <a:bodyPr lIns="91440" tIns="91440" rIns="91440" bIns="91440"/>
          <a:lstStyle>
            <a:lvl1pPr>
              <a:defRPr>
                <a:solidFill>
                  <a:srgbClr val="FFFEFF"/>
                </a:solidFill>
              </a:defRPr>
            </a:lvl1pPr>
          </a:lstStyle>
          <a:p>
            <a:r>
              <a:rPr lang="it-IT"/>
              <a:t>Fare clic per modificare lo stile del titolo dello schema</a:t>
            </a:r>
            <a:endParaRPr lang="en-US" dirty="0"/>
          </a:p>
        </p:txBody>
      </p:sp>
      <p:sp>
        <p:nvSpPr>
          <p:cNvPr id="3" name="Text Placeholder 2"/>
          <p:cNvSpPr>
            <a:spLocks noGrp="1"/>
          </p:cNvSpPr>
          <p:nvPr>
            <p:ph type="body" idx="1" hasCustomPrompt="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hasCustomPrompt="1"/>
          </p:nvPr>
        </p:nvSpPr>
        <p:spPr>
          <a:xfrm>
            <a:off x="5125305" y="1488985"/>
            <a:ext cx="6264350" cy="169685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hasCustomPrompt="1"/>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hasCustomPrompt="1"/>
          </p:nvPr>
        </p:nvSpPr>
        <p:spPr>
          <a:xfrm>
            <a:off x="5118447" y="4351687"/>
            <a:ext cx="6265588" cy="17040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10/13/2024</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hasCustomPrompt="1"/>
          </p:nvPr>
        </p:nvSpPr>
        <p:spPr>
          <a:xfrm>
            <a:off x="888632" y="2349925"/>
            <a:ext cx="3501196" cy="2456442"/>
          </a:xfrm>
        </p:spPr>
        <p:txBody>
          <a:bodyPr/>
          <a:lstStyle>
            <a:lvl1pPr>
              <a:defRPr>
                <a:solidFill>
                  <a:srgbClr val="FFFEFF"/>
                </a:solidFill>
              </a:defRPr>
            </a:lvl1p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10/13/2024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10/13/2024</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hasCustomPrompt="1"/>
          </p:nvPr>
        </p:nvSpPr>
        <p:spPr>
          <a:xfrm>
            <a:off x="888631" y="2352026"/>
            <a:ext cx="3501197" cy="1223298"/>
          </a:xfrm>
        </p:spPr>
        <p:txBody>
          <a:bodyPr bIns="0" anchor="b">
            <a:noAutofit/>
          </a:bodyPr>
          <a:lstStyle>
            <a:lvl1pPr algn="ctr">
              <a:defRPr sz="3200">
                <a:solidFill>
                  <a:srgbClr val="FFFEFF"/>
                </a:solidFill>
              </a:defRPr>
            </a:lvl1pPr>
          </a:lstStyle>
          <a:p>
            <a:r>
              <a:rPr lang="it-IT"/>
              <a:t>Fare clic per modificare lo stile del titolo dello schema</a:t>
            </a:r>
            <a:endParaRPr lang="en-US" dirty="0"/>
          </a:p>
        </p:txBody>
      </p:sp>
      <p:sp>
        <p:nvSpPr>
          <p:cNvPr id="3" name="Content Placeholder 2"/>
          <p:cNvSpPr>
            <a:spLocks noGrp="1"/>
          </p:cNvSpPr>
          <p:nvPr>
            <p:ph idx="1" hasCustomPrompt="1"/>
          </p:nvPr>
        </p:nvSpPr>
        <p:spPr>
          <a:xfrm>
            <a:off x="5109983" y="802809"/>
            <a:ext cx="6275035" cy="5249940"/>
          </a:xfrm>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hasCustomPrompt="1"/>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10/13/2024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hasCustomPrompt="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2" name="Title 1"/>
          <p:cNvSpPr>
            <a:spLocks noGrp="1"/>
          </p:cNvSpPr>
          <p:nvPr>
            <p:ph type="title" hasCustomPrompt="1"/>
          </p:nvPr>
        </p:nvSpPr>
        <p:spPr>
          <a:xfrm>
            <a:off x="885443" y="2360255"/>
            <a:ext cx="5776646" cy="1178032"/>
          </a:xfrm>
        </p:spPr>
        <p:txBody>
          <a:bodyPr bIns="0" anchor="b">
            <a:normAutofit/>
          </a:bodyPr>
          <a:lstStyle>
            <a:lvl1pPr>
              <a:defRPr sz="3600">
                <a:solidFill>
                  <a:srgbClr val="FFFEFF"/>
                </a:solidFill>
              </a:defRPr>
            </a:lvl1pPr>
          </a:lstStyle>
          <a:p>
            <a:r>
              <a:rPr lang="it-IT"/>
              <a:t>Fare clic per modificare lo stile del titolo dello schema</a:t>
            </a:r>
            <a:endParaRPr lang="en-US" dirty="0"/>
          </a:p>
        </p:txBody>
      </p:sp>
      <p:sp>
        <p:nvSpPr>
          <p:cNvPr id="4" name="Text Placeholder 3"/>
          <p:cNvSpPr>
            <a:spLocks noGrp="1"/>
          </p:cNvSpPr>
          <p:nvPr>
            <p:ph type="body" sz="half" idx="2" hasCustomPrompt="1"/>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10/13/2024</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t>10/13/2024</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Francesco Coco </a:t>
            </a:r>
          </a:p>
        </p:txBody>
      </p:sp>
      <p:sp>
        <p:nvSpPr>
          <p:cNvPr id="3" name="Sottotitolo 2"/>
          <p:cNvSpPr>
            <a:spLocks noGrp="1"/>
          </p:cNvSpPr>
          <p:nvPr>
            <p:ph type="subTitle" idx="1"/>
          </p:nvPr>
        </p:nvSpPr>
        <p:spPr/>
        <p:txBody>
          <a:bodyPr/>
          <a:lstStyle/>
          <a:p>
            <a:r>
              <a:rPr lang="it-IT" dirty="0"/>
              <a:t>(Terralba, 12 dicembre 1908 – Genova, 8 giugno 1976)</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Vita e primi anni in magistratura </a:t>
            </a:r>
          </a:p>
        </p:txBody>
      </p:sp>
      <p:sp>
        <p:nvSpPr>
          <p:cNvPr id="3" name="Segnaposto contenuto 2"/>
          <p:cNvSpPr>
            <a:spLocks noGrp="1"/>
          </p:cNvSpPr>
          <p:nvPr>
            <p:ph idx="1"/>
          </p:nvPr>
        </p:nvSpPr>
        <p:spPr>
          <a:xfrm>
            <a:off x="5118447" y="803186"/>
            <a:ext cx="6561363" cy="5248622"/>
          </a:xfrm>
        </p:spPr>
        <p:txBody>
          <a:bodyPr>
            <a:normAutofit/>
          </a:bodyPr>
          <a:lstStyle/>
          <a:p>
            <a:pPr algn="just"/>
            <a:r>
              <a:rPr lang="it-IT" sz="2000" dirty="0"/>
              <a:t>Nasce a Terralba in provincia di Oristano nel 1908. </a:t>
            </a:r>
          </a:p>
          <a:p>
            <a:pPr algn="just"/>
            <a:r>
              <a:rPr lang="it-IT" sz="2000" dirty="0"/>
              <a:t>Si laurea in giurisprudenza ed inizia da subito una brillante carriera prima come Pretore e poi come Sostituto Procuratore a Nuoro e Cagliari. La sua battaglia contro il banditismo sardo ha fatto storia</a:t>
            </a:r>
          </a:p>
          <a:p>
            <a:pPr algn="just"/>
            <a:r>
              <a:rPr lang="it-IT" sz="2000" dirty="0"/>
              <a:t>Spostatosi a Palermo si occupa di diversi casi di stampo mafioso, viene quindi promosso Procuratore Generale.</a:t>
            </a:r>
          </a:p>
          <a:p>
            <a:pPr algn="just"/>
            <a:r>
              <a:rPr lang="it-IT" sz="2000" dirty="0"/>
              <a:t>Nel 1960 viene nominato procuratore della Repubblica a Genova dove rimane fino al 1976.</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Gli anni di Genova </a:t>
            </a:r>
          </a:p>
        </p:txBody>
      </p:sp>
      <p:sp>
        <p:nvSpPr>
          <p:cNvPr id="3" name="Segnaposto contenuto 2"/>
          <p:cNvSpPr>
            <a:spLocks noGrp="1"/>
          </p:cNvSpPr>
          <p:nvPr>
            <p:ph idx="1"/>
          </p:nvPr>
        </p:nvSpPr>
        <p:spPr/>
        <p:txBody>
          <a:bodyPr>
            <a:normAutofit lnSpcReduction="10000"/>
          </a:bodyPr>
          <a:lstStyle/>
          <a:p>
            <a:pPr algn="just"/>
            <a:r>
              <a:rPr lang="it-IT" dirty="0"/>
              <a:t>Gli anni di Genova sono travagliati i colleghi lo considerano un reazionario che insabbia le inchieste e l’opinione pubblica non è da meno, lo addita come servo del potere e fascista. Coco in poco tempo diventa un bersaglio pubblico.</a:t>
            </a:r>
          </a:p>
          <a:p>
            <a:pPr algn="just"/>
            <a:r>
              <a:rPr lang="it-IT" dirty="0"/>
              <a:t>Nel 1974 viene rapito Mario Sossi, suo collega e amico. Le Brigate Rosse chiedono un riscatto per la liberazione del magistrato genovese. La Corte d'Assise di Genova deve scarcerare gli otto detenuti del gruppo XXII ottobre, messi alla sbarra da Sossi nel 1973.</a:t>
            </a:r>
          </a:p>
          <a:p>
            <a:pPr algn="just"/>
            <a:r>
              <a:rPr lang="it-IT" dirty="0"/>
              <a:t>Dopo giorni di tensione la Corte dispose per il rilascio dei detenuti a condizione della «</a:t>
            </a:r>
            <a:r>
              <a:rPr lang="it-IT" i="1" dirty="0"/>
              <a:t>stabilita incolumità del giudice Sossi</a:t>
            </a:r>
            <a:r>
              <a:rPr lang="it-IT" dirty="0"/>
              <a:t>».</a:t>
            </a:r>
          </a:p>
          <a:p>
            <a:pPr algn="just"/>
            <a:r>
              <a:rPr lang="it-IT" dirty="0"/>
              <a:t>Il giudice Coco però non condivide la natura della trattativa.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fermezza </a:t>
            </a:r>
          </a:p>
        </p:txBody>
      </p:sp>
      <p:sp>
        <p:nvSpPr>
          <p:cNvPr id="3" name="Segnaposto contenuto 2"/>
          <p:cNvSpPr>
            <a:spLocks noGrp="1"/>
          </p:cNvSpPr>
          <p:nvPr>
            <p:ph idx="1"/>
          </p:nvPr>
        </p:nvSpPr>
        <p:spPr>
          <a:xfrm>
            <a:off x="5118447" y="803186"/>
            <a:ext cx="6504802" cy="5248622"/>
          </a:xfrm>
        </p:spPr>
        <p:txBody>
          <a:bodyPr/>
          <a:lstStyle/>
          <a:p>
            <a:pPr algn="just"/>
            <a:r>
              <a:rPr lang="it-IT" dirty="0"/>
              <a:t>Una volta verificata la liberazione del collega Sossi, impugnò in Cassazione la decisione di liberazione sostenendo che Sossi «</a:t>
            </a:r>
            <a:r>
              <a:rPr lang="it-IT" i="1" dirty="0"/>
              <a:t>non era esattamente incolume</a:t>
            </a:r>
            <a:r>
              <a:rPr lang="it-IT" dirty="0"/>
              <a:t>» e impedì quindi il rilascio dei brigatisti. </a:t>
            </a:r>
          </a:p>
          <a:p>
            <a:pPr algn="just"/>
            <a:r>
              <a:rPr lang="it-IT" dirty="0"/>
              <a:t>La notte prima di proporre ricorso in Cassazione ricevette una telefonata del Presidente della Repubblica Giovanni Leone, il quale non ebbe occasione di sollecitare tale presa di posizione poiché il giudice Coco gli espresse immediatamente l’intento di «</a:t>
            </a:r>
            <a:r>
              <a:rPr lang="it-IT" i="1" dirty="0"/>
              <a:t>svolgere il suo dovere fino in fondo</a:t>
            </a:r>
            <a:r>
              <a:rPr lang="it-IT" dirty="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L’omicidio  </a:t>
            </a:r>
          </a:p>
        </p:txBody>
      </p:sp>
      <p:sp>
        <p:nvSpPr>
          <p:cNvPr id="3" name="Segnaposto contenuto 2"/>
          <p:cNvSpPr>
            <a:spLocks noGrp="1"/>
          </p:cNvSpPr>
          <p:nvPr>
            <p:ph idx="1"/>
          </p:nvPr>
        </p:nvSpPr>
        <p:spPr>
          <a:xfrm>
            <a:off x="4930220" y="369552"/>
            <a:ext cx="6373150" cy="6106661"/>
          </a:xfrm>
        </p:spPr>
        <p:txBody>
          <a:bodyPr>
            <a:normAutofit fontScale="92500" lnSpcReduction="10000"/>
          </a:bodyPr>
          <a:lstStyle/>
          <a:p>
            <a:pPr algn="just"/>
            <a:r>
              <a:rPr lang="it-IT" dirty="0"/>
              <a:t>In seguito al ricorso in Cassazione in cui si negava la liberazione degli incarcerati, le Brigate Rosse attuarono una feroce ritorsione, compiendo quello che sarebbe stato il primo omicidio legato al terrorismo rosso in Italia.</a:t>
            </a:r>
          </a:p>
          <a:p>
            <a:pPr algn="just"/>
            <a:r>
              <a:rPr lang="it-IT" dirty="0"/>
              <a:t>Alle 13,30 dell'otto giugno 1976, Francesco Coco esce dalla sua stanza del Palazzo di Giustizia, assieme all'addetto alla sua tutela, Giovanni Saponara e entra nell’auto guidata dall’appuntato Antioco Dejana. </a:t>
            </a:r>
          </a:p>
          <a:p>
            <a:pPr algn="just"/>
            <a:r>
              <a:rPr lang="it-IT" dirty="0"/>
              <a:t>In otto minuti sono ai piedi della scalinata di Santa Brigida. Coco e Saponara salgono 42 gradoni, alle spalle hanno tre uomini che gli sparano contro 24 colpi. </a:t>
            </a:r>
          </a:p>
          <a:p>
            <a:pPr algn="just"/>
            <a:r>
              <a:rPr lang="it-IT" dirty="0"/>
              <a:t>Nello stesso istante, a neanche cento metri dalla scala, un uomo si avvicinano all’auto e con una Skorpion silenziata, uccide Dejana.</a:t>
            </a:r>
          </a:p>
          <a:p>
            <a:pPr algn="just"/>
            <a:r>
              <a:rPr lang="it-IT" dirty="0"/>
              <a:t>La stessa mitragliette, due anni dopo, ucciderà anche Aldo Moro. </a:t>
            </a:r>
          </a:p>
          <a:p>
            <a:pPr algn="just"/>
            <a:r>
              <a:rPr lang="it-IT" dirty="0"/>
              <a:t>Dopo qualche ora gli omicidi vengono rivendicati dalle Brigate Rosse.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Film e documentari </a:t>
            </a:r>
          </a:p>
        </p:txBody>
      </p:sp>
      <p:sp>
        <p:nvSpPr>
          <p:cNvPr id="3" name="Segnaposto contenuto 2"/>
          <p:cNvSpPr>
            <a:spLocks noGrp="1"/>
          </p:cNvSpPr>
          <p:nvPr>
            <p:ph idx="1"/>
          </p:nvPr>
        </p:nvSpPr>
        <p:spPr/>
        <p:txBody>
          <a:bodyPr/>
          <a:lstStyle/>
          <a:p>
            <a:r>
              <a:rPr lang="it-IT" dirty="0"/>
              <a:t>«Gli anni spezzati», di Graziano Diana – miniserie TV (2014)</a:t>
            </a:r>
          </a:p>
          <a:p>
            <a:r>
              <a:rPr lang="it-IT" dirty="0"/>
              <a:t>«Partita a tre - Il sequestro Sossi», Rai 3 la storia siamo noi, 2007</a:t>
            </a:r>
          </a:p>
          <a:p>
            <a:pPr marL="0" indent="0">
              <a:buNone/>
            </a:pPr>
            <a:endParaRPr lang="it-IT" dirty="0"/>
          </a:p>
        </p:txBody>
      </p:sp>
    </p:spTree>
  </p:cSld>
  <p:clrMapOvr>
    <a:masterClrMapping/>
  </p:clrMapOvr>
</p:sld>
</file>

<file path=ppt/theme/theme1.xml><?xml version="1.0" encoding="utf-8"?>
<a:theme xmlns:a="http://schemas.openxmlformats.org/drawingml/2006/main" name="Atlante">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TM16401371[[fn=Atlante]]</Template>
  <TotalTime>0</TotalTime>
  <Words>494</Words>
  <Application>Microsoft Office PowerPoint</Application>
  <PresentationFormat>Widescreen</PresentationFormat>
  <Paragraphs>26</Paragraphs>
  <Slides>6</Slides>
  <Notes>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6</vt:i4>
      </vt:variant>
    </vt:vector>
  </HeadingPairs>
  <TitlesOfParts>
    <vt:vector size="11" baseType="lpstr">
      <vt:lpstr>Calibri</vt:lpstr>
      <vt:lpstr>Calibri Light</vt:lpstr>
      <vt:lpstr>Rockwell</vt:lpstr>
      <vt:lpstr>Wingdings</vt:lpstr>
      <vt:lpstr>Atlante</vt:lpstr>
      <vt:lpstr>Francesco Coco </vt:lpstr>
      <vt:lpstr>Vita e primi anni in magistratura </vt:lpstr>
      <vt:lpstr>Gli anni di Genova </vt:lpstr>
      <vt:lpstr>La fermezza </vt:lpstr>
      <vt:lpstr>L’omicidio  </vt:lpstr>
      <vt:lpstr>Film e documentari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Utente</dc:creator>
  <cp:lastModifiedBy>Gian  Carlo Baghino</cp:lastModifiedBy>
  <cp:revision>2</cp:revision>
  <dcterms:created xsi:type="dcterms:W3CDTF">2024-09-26T10:34:00Z</dcterms:created>
  <dcterms:modified xsi:type="dcterms:W3CDTF">2024-10-13T14:20:24Z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2605B9688335451B83A60177022D6320_13</vt:lpwstr>
  </property>
  <property fmtid="{D5CDD505-2E9C-101B-9397-08002B2CF9AE}" pid="3" name="KSOProductBuildVer">
    <vt:lpwstr>1033-12.2.0.18283</vt:lpwstr>
  </property>
</Properties>
</file>